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3" r:id="rId9"/>
    <p:sldId id="26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24C08F-DB91-4D29-A43F-4DC856341B1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326181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C08F-DB91-4D29-A43F-4DC856341B1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209190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C08F-DB91-4D29-A43F-4DC856341B1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74166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C08F-DB91-4D29-A43F-4DC856341B1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170720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C08F-DB91-4D29-A43F-4DC856341B10}"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371500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24C08F-DB91-4D29-A43F-4DC856341B10}"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83753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C08F-DB91-4D29-A43F-4DC856341B10}"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111846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C08F-DB91-4D29-A43F-4DC856341B10}"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133186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C08F-DB91-4D29-A43F-4DC856341B10}"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5428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24C08F-DB91-4D29-A43F-4DC856341B10}"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98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24C08F-DB91-4D29-A43F-4DC856341B10}"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019CF-5949-4686-AC5C-CC5F5400331E}" type="slidenum">
              <a:rPr lang="en-US" smtClean="0"/>
              <a:pPr/>
              <a:t>‹#›</a:t>
            </a:fld>
            <a:endParaRPr lang="en-US"/>
          </a:p>
        </p:txBody>
      </p:sp>
    </p:spTree>
    <p:extLst>
      <p:ext uri="{BB962C8B-B14F-4D97-AF65-F5344CB8AC3E}">
        <p14:creationId xmlns:p14="http://schemas.microsoft.com/office/powerpoint/2010/main" val="411791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4C08F-DB91-4D29-A43F-4DC856341B10}" type="datetimeFigureOut">
              <a:rPr lang="en-US" smtClean="0"/>
              <a:pPr/>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19CF-5949-4686-AC5C-CC5F5400331E}" type="slidenum">
              <a:rPr lang="en-US" smtClean="0"/>
              <a:pPr/>
              <a:t>‹#›</a:t>
            </a:fld>
            <a:endParaRPr lang="en-US"/>
          </a:p>
        </p:txBody>
      </p:sp>
    </p:spTree>
    <p:extLst>
      <p:ext uri="{BB962C8B-B14F-4D97-AF65-F5344CB8AC3E}">
        <p14:creationId xmlns:p14="http://schemas.microsoft.com/office/powerpoint/2010/main" val="70133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VP3300 Demo</a:t>
            </a: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413" y="3887095"/>
            <a:ext cx="2904209" cy="1085648"/>
          </a:xfrm>
          <a:prstGeom prst="rect">
            <a:avLst/>
          </a:prstGeom>
        </p:spPr>
      </p:pic>
    </p:spTree>
    <p:extLst>
      <p:ext uri="{BB962C8B-B14F-4D97-AF65-F5344CB8AC3E}">
        <p14:creationId xmlns:p14="http://schemas.microsoft.com/office/powerpoint/2010/main" val="153970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8224" y="1102407"/>
            <a:ext cx="10285576" cy="444382"/>
          </a:xfrm>
        </p:spPr>
        <p:txBody>
          <a:bodyPr>
            <a:normAutofit/>
          </a:bodyPr>
          <a:lstStyle/>
          <a:p>
            <a:r>
              <a:rPr lang="en-US" altLang="zh-TW" sz="2000" b="1" dirty="0"/>
              <a:t>Hints: </a:t>
            </a:r>
            <a:endParaRPr lang="zh-TW" altLang="en-US" sz="2000" b="1" dirty="0"/>
          </a:p>
        </p:txBody>
      </p:sp>
      <p:sp>
        <p:nvSpPr>
          <p:cNvPr id="3" name="內容版面配置區 2"/>
          <p:cNvSpPr>
            <a:spLocks noGrp="1"/>
          </p:cNvSpPr>
          <p:nvPr>
            <p:ph idx="1"/>
          </p:nvPr>
        </p:nvSpPr>
        <p:spPr>
          <a:xfrm>
            <a:off x="915112" y="1690688"/>
            <a:ext cx="10515600" cy="4880598"/>
          </a:xfrm>
        </p:spPr>
        <p:txBody>
          <a:bodyPr>
            <a:normAutofit/>
          </a:bodyPr>
          <a:lstStyle/>
          <a:p>
            <a:r>
              <a:rPr lang="en-US" altLang="zh-TW" sz="1800" dirty="0"/>
              <a:t>Fully charge the device before testing the reader.</a:t>
            </a:r>
          </a:p>
          <a:p>
            <a:r>
              <a:rPr lang="en-US" altLang="zh-TW" sz="1800" dirty="0"/>
              <a:t>When you connect a different reader, please exit the SDK Demo and then re-launch it so the SDK Demo will reconnect to the new device selected</a:t>
            </a:r>
          </a:p>
          <a:p>
            <a:r>
              <a:rPr lang="en-US" altLang="zh-TW" sz="1800" dirty="0"/>
              <a:t>When the reader powers off, the SDK Demo will disconnect, push the pairing button on the side of the reader will wake it up and it will trigger the SDK Demo reconnect to it automatically. </a:t>
            </a:r>
          </a:p>
          <a:p>
            <a:r>
              <a:rPr lang="en-US" altLang="zh-TW" sz="1800" dirty="0"/>
              <a:t>When you start a transaction, please swipe/tap/insert the card within 20 secs, otherwise the device will power off with the transaction cancelled and send the “timeout” response to the SDK Demo. </a:t>
            </a:r>
          </a:p>
          <a:p>
            <a:r>
              <a:rPr lang="en-US" altLang="zh-TW" sz="1800" dirty="0"/>
              <a:t>By default, 5 secs after you start the transaction, device will go to sleep mode with the connected LED turned off, you can still swipe/tap/insert the card within 15secs, the reader will wake up and finish the transaction.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descr="Screenshot_20180802-155957.png"/>
          <p:cNvPicPr>
            <a:picLocks noGrp="1" noChangeAspect="1"/>
          </p:cNvPicPr>
          <p:nvPr>
            <p:ph idx="1"/>
          </p:nvPr>
        </p:nvPicPr>
        <p:blipFill>
          <a:blip r:embed="rId2" cstate="print"/>
          <a:stretch>
            <a:fillRect/>
          </a:stretch>
        </p:blipFill>
        <p:spPr>
          <a:xfrm>
            <a:off x="4872186" y="1825625"/>
            <a:ext cx="2447628" cy="4351338"/>
          </a:xfrm>
        </p:spPr>
      </p:pic>
      <p:sp>
        <p:nvSpPr>
          <p:cNvPr id="2" name="Title 1"/>
          <p:cNvSpPr>
            <a:spLocks noGrp="1"/>
          </p:cNvSpPr>
          <p:nvPr>
            <p:ph type="title"/>
          </p:nvPr>
        </p:nvSpPr>
        <p:spPr>
          <a:xfrm>
            <a:off x="914400" y="1140903"/>
            <a:ext cx="10439400" cy="549785"/>
          </a:xfrm>
        </p:spPr>
        <p:txBody>
          <a:bodyPr>
            <a:normAutofit/>
          </a:bodyPr>
          <a:lstStyle/>
          <a:p>
            <a:r>
              <a:rPr lang="en-US" sz="2000" b="1" dirty="0"/>
              <a:t>Search</a:t>
            </a:r>
            <a:r>
              <a:rPr lang="en-US" sz="2000" dirty="0"/>
              <a:t> </a:t>
            </a:r>
            <a:r>
              <a:rPr lang="en-US" sz="2000" b="1" dirty="0"/>
              <a:t>the device’s Name from BT list of phone, there is no need to pair the device  </a:t>
            </a:r>
          </a:p>
        </p:txBody>
      </p:sp>
      <p:sp>
        <p:nvSpPr>
          <p:cNvPr id="5" name="圓角矩形 4"/>
          <p:cNvSpPr/>
          <p:nvPr/>
        </p:nvSpPr>
        <p:spPr>
          <a:xfrm>
            <a:off x="4895479" y="4276150"/>
            <a:ext cx="2291787" cy="486137"/>
          </a:xfrm>
          <a:prstGeom prst="roundRect">
            <a:avLst/>
          </a:prstGeom>
          <a:solidFill>
            <a:srgbClr val="FF0000">
              <a:alpha val="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5747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1722" y="1216404"/>
            <a:ext cx="10312078" cy="474284"/>
          </a:xfrm>
        </p:spPr>
        <p:txBody>
          <a:bodyPr>
            <a:normAutofit/>
          </a:bodyPr>
          <a:lstStyle/>
          <a:p>
            <a:r>
              <a:rPr lang="en-US" altLang="zh-TW" sz="1800" b="1" dirty="0"/>
              <a:t>Install and Launch VP3300 SDK Demo (included in the Android SDK package:</a:t>
            </a:r>
            <a:endParaRPr lang="zh-TW" altLang="en-US" sz="1800" b="1" dirty="0"/>
          </a:p>
        </p:txBody>
      </p:sp>
      <p:pic>
        <p:nvPicPr>
          <p:cNvPr id="4" name="內容版面配置區 3" descr="Screenshot_20170725-152918.png"/>
          <p:cNvPicPr>
            <a:picLocks noGrp="1" noChangeAspect="1"/>
          </p:cNvPicPr>
          <p:nvPr>
            <p:ph idx="1"/>
          </p:nvPr>
        </p:nvPicPr>
        <p:blipFill>
          <a:blip r:embed="rId2" cstate="print"/>
          <a:stretch>
            <a:fillRect/>
          </a:stretch>
        </p:blipFill>
        <p:spPr>
          <a:xfrm>
            <a:off x="4872186" y="1825625"/>
            <a:ext cx="2447628" cy="4351338"/>
          </a:xfrm>
        </p:spPr>
      </p:pic>
      <p:sp>
        <p:nvSpPr>
          <p:cNvPr id="5" name="圓角矩形 4"/>
          <p:cNvSpPr/>
          <p:nvPr/>
        </p:nvSpPr>
        <p:spPr>
          <a:xfrm>
            <a:off x="5960962" y="3460830"/>
            <a:ext cx="787079" cy="972274"/>
          </a:xfrm>
          <a:prstGeom prst="roundRect">
            <a:avLst/>
          </a:prstGeom>
          <a:solidFill>
            <a:srgbClr val="FF0000">
              <a:alpha val="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descr="Screenshot_20180802-155805.png"/>
          <p:cNvPicPr>
            <a:picLocks noGrp="1" noChangeAspect="1"/>
          </p:cNvPicPr>
          <p:nvPr>
            <p:ph idx="1"/>
          </p:nvPr>
        </p:nvPicPr>
        <p:blipFill>
          <a:blip r:embed="rId2" cstate="print"/>
          <a:stretch>
            <a:fillRect/>
          </a:stretch>
        </p:blipFill>
        <p:spPr>
          <a:xfrm>
            <a:off x="2244824" y="2128412"/>
            <a:ext cx="2447628" cy="4351338"/>
          </a:xfrm>
        </p:spPr>
      </p:pic>
      <p:sp>
        <p:nvSpPr>
          <p:cNvPr id="2" name="標題 1"/>
          <p:cNvSpPr>
            <a:spLocks noGrp="1"/>
          </p:cNvSpPr>
          <p:nvPr>
            <p:ph type="title"/>
          </p:nvPr>
        </p:nvSpPr>
        <p:spPr>
          <a:xfrm>
            <a:off x="922789" y="1140903"/>
            <a:ext cx="10431010" cy="549785"/>
          </a:xfrm>
        </p:spPr>
        <p:txBody>
          <a:bodyPr>
            <a:noAutofit/>
          </a:bodyPr>
          <a:lstStyle/>
          <a:p>
            <a:r>
              <a:rPr lang="en-US" altLang="zh-TW" sz="2000" b="1" dirty="0"/>
              <a:t>Select VP3300(Bluetooth) after tapping the 3 dots on the top right , enter the device name found previously and press Okay</a:t>
            </a:r>
            <a:endParaRPr lang="zh-TW" altLang="en-US" sz="2000" b="1" dirty="0"/>
          </a:p>
        </p:txBody>
      </p:sp>
      <p:sp>
        <p:nvSpPr>
          <p:cNvPr id="6" name="向右箭號 5"/>
          <p:cNvSpPr/>
          <p:nvPr/>
        </p:nvSpPr>
        <p:spPr>
          <a:xfrm rot="12323311">
            <a:off x="4282929" y="4554133"/>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descr="Screenshot_20180802-155841.png"/>
          <p:cNvPicPr>
            <a:picLocks noChangeAspect="1"/>
          </p:cNvPicPr>
          <p:nvPr/>
        </p:nvPicPr>
        <p:blipFill>
          <a:blip r:embed="rId3" cstate="print"/>
          <a:stretch>
            <a:fillRect/>
          </a:stretch>
        </p:blipFill>
        <p:spPr>
          <a:xfrm>
            <a:off x="5750915" y="2128412"/>
            <a:ext cx="2428685" cy="4317662"/>
          </a:xfrm>
          <a:prstGeom prst="rect">
            <a:avLst/>
          </a:prstGeom>
        </p:spPr>
      </p:pic>
      <p:sp>
        <p:nvSpPr>
          <p:cNvPr id="11" name="向右箭號 10"/>
          <p:cNvSpPr/>
          <p:nvPr/>
        </p:nvSpPr>
        <p:spPr>
          <a:xfrm rot="12323311">
            <a:off x="7370816" y="3505316"/>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右箭號 5">
            <a:extLst>
              <a:ext uri="{FF2B5EF4-FFF2-40B4-BE49-F238E27FC236}">
                <a16:creationId xmlns:a16="http://schemas.microsoft.com/office/drawing/2014/main" id="{4E772FA4-0421-DAAD-59C7-CDD4256A872B}"/>
              </a:ext>
            </a:extLst>
          </p:cNvPr>
          <p:cNvSpPr/>
          <p:nvPr/>
        </p:nvSpPr>
        <p:spPr>
          <a:xfrm rot="12323311">
            <a:off x="4550074" y="2420436"/>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2664" y="1098958"/>
            <a:ext cx="10011136" cy="591730"/>
          </a:xfrm>
        </p:spPr>
        <p:txBody>
          <a:bodyPr>
            <a:normAutofit/>
          </a:bodyPr>
          <a:lstStyle/>
          <a:p>
            <a:r>
              <a:rPr lang="en-US" altLang="zh-TW" sz="2000" b="1" dirty="0"/>
              <a:t>Push the BT pairing button on the side of the reader</a:t>
            </a:r>
            <a:endParaRPr lang="zh-TW" altLang="en-US" sz="2000" b="1" dirty="0"/>
          </a:p>
        </p:txBody>
      </p:sp>
      <p:sp>
        <p:nvSpPr>
          <p:cNvPr id="4" name="內容版面配置區 2"/>
          <p:cNvSpPr txBox="1">
            <a:spLocks/>
          </p:cNvSpPr>
          <p:nvPr/>
        </p:nvSpPr>
        <p:spPr>
          <a:xfrm>
            <a:off x="4738229" y="1853967"/>
            <a:ext cx="6606890" cy="4371224"/>
          </a:xfrm>
          <a:prstGeom prst="rect">
            <a:avLst/>
          </a:prstGeom>
        </p:spPr>
        <p:txBody>
          <a:bodyPr vert="horz" lIns="91440" tIns="45720" rIns="91440" bIns="45720" rtlCol="0">
            <a:normAutofit/>
          </a:bodyPr>
          <a:lstStyle/>
          <a:p>
            <a:pPr marL="228600" indent="-228600">
              <a:lnSpc>
                <a:spcPct val="90000"/>
              </a:lnSpc>
              <a:spcBef>
                <a:spcPts val="1000"/>
              </a:spcBef>
              <a:buFont typeface="Arial" pitchFamily="34" charset="0"/>
              <a:buChar char="•"/>
            </a:pPr>
            <a:r>
              <a:rPr lang="en-US" altLang="zh-TW" dirty="0"/>
              <a:t>When the reader is pairing, the top LED on the back of the reader will flash blue (500ms on, 500ms off)</a:t>
            </a:r>
            <a:endParaRPr kumimoji="0" lang="en-US" altLang="zh-TW"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itchFamily="34" charset="0"/>
              <a:buChar char="•"/>
              <a:tabLst/>
              <a:defRPr/>
            </a:pPr>
            <a:r>
              <a:rPr kumimoji="0" lang="en-US" altLang="zh-TW" b="0" i="0" u="none" strike="noStrike" kern="1200" cap="none" spc="0" normalizeH="0" baseline="0" noProof="0" dirty="0">
                <a:ln>
                  <a:noFill/>
                </a:ln>
                <a:solidFill>
                  <a:schemeClr val="tx1"/>
                </a:solidFill>
                <a:effectLst/>
                <a:uLnTx/>
                <a:uFillTx/>
                <a:latin typeface="+mn-lt"/>
                <a:ea typeface="+mn-ea"/>
                <a:cs typeface="+mn-cs"/>
              </a:rPr>
              <a:t>After the device is paired, the top LED will flash blue</a:t>
            </a:r>
            <a:r>
              <a:rPr kumimoji="0" lang="en-US" altLang="zh-TW" b="0" i="0" u="none" strike="noStrike" kern="1200" cap="none" spc="0" normalizeH="0" noProof="0" dirty="0">
                <a:ln>
                  <a:noFill/>
                </a:ln>
                <a:solidFill>
                  <a:schemeClr val="tx1"/>
                </a:solidFill>
                <a:effectLst/>
                <a:uLnTx/>
                <a:uFillTx/>
                <a:latin typeface="+mn-lt"/>
                <a:ea typeface="+mn-ea"/>
                <a:cs typeface="+mn-cs"/>
              </a:rPr>
              <a:t> 2</a:t>
            </a:r>
            <a:r>
              <a:rPr kumimoji="0" lang="en-US" altLang="zh-TW" b="0" i="0" u="none" strike="noStrike" kern="1200" cap="none" spc="0" normalizeH="0" baseline="0" noProof="0" dirty="0">
                <a:ln>
                  <a:noFill/>
                </a:ln>
                <a:solidFill>
                  <a:schemeClr val="tx1"/>
                </a:solidFill>
                <a:effectLst/>
                <a:uLnTx/>
                <a:uFillTx/>
                <a:latin typeface="+mn-lt"/>
                <a:ea typeface="+mn-ea"/>
                <a:cs typeface="+mn-cs"/>
              </a:rPr>
              <a:t>00ms on, 1500ms off,</a:t>
            </a:r>
            <a:r>
              <a:rPr kumimoji="0" lang="en-US" altLang="zh-TW" b="0" i="0" u="none" strike="noStrike" kern="1200" cap="none" spc="0" normalizeH="0" noProof="0" dirty="0">
                <a:ln>
                  <a:noFill/>
                </a:ln>
                <a:solidFill>
                  <a:schemeClr val="tx1"/>
                </a:solidFill>
                <a:effectLst/>
                <a:uLnTx/>
                <a:uFillTx/>
                <a:latin typeface="+mn-lt"/>
                <a:ea typeface="+mn-ea"/>
                <a:cs typeface="+mn-cs"/>
              </a:rPr>
              <a:t> and SDK shows “Connected”</a:t>
            </a:r>
            <a:endParaRPr kumimoji="0" lang="zh-TW" alt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圖片 4" descr="IMG_0025.JPG"/>
          <p:cNvPicPr>
            <a:picLocks noChangeAspect="1"/>
          </p:cNvPicPr>
          <p:nvPr/>
        </p:nvPicPr>
        <p:blipFill>
          <a:blip r:embed="rId2" cstate="print"/>
          <a:srcRect l="11308" t="35105" r="21857" b="29789"/>
          <a:stretch>
            <a:fillRect/>
          </a:stretch>
        </p:blipFill>
        <p:spPr>
          <a:xfrm rot="5400000">
            <a:off x="155625" y="3508567"/>
            <a:ext cx="3917225" cy="1543149"/>
          </a:xfrm>
          <a:prstGeom prst="rect">
            <a:avLst/>
          </a:prstGeom>
        </p:spPr>
      </p:pic>
      <p:sp>
        <p:nvSpPr>
          <p:cNvPr id="6" name="向右箭號 5"/>
          <p:cNvSpPr/>
          <p:nvPr/>
        </p:nvSpPr>
        <p:spPr>
          <a:xfrm rot="12323311">
            <a:off x="2539451" y="4466609"/>
            <a:ext cx="431760" cy="329477"/>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descr="IMG_0028.JPG"/>
          <p:cNvPicPr>
            <a:picLocks noChangeAspect="1"/>
          </p:cNvPicPr>
          <p:nvPr/>
        </p:nvPicPr>
        <p:blipFill>
          <a:blip r:embed="rId3" cstate="print"/>
          <a:srcRect l="15992" t="7089" r="21603" b="22700"/>
          <a:stretch>
            <a:fillRect/>
          </a:stretch>
        </p:blipFill>
        <p:spPr>
          <a:xfrm rot="5400000">
            <a:off x="4482060" y="3585400"/>
            <a:ext cx="3227878" cy="2723727"/>
          </a:xfrm>
          <a:prstGeom prst="rect">
            <a:avLst/>
          </a:prstGeom>
        </p:spPr>
      </p:pic>
      <p:pic>
        <p:nvPicPr>
          <p:cNvPr id="8" name="圖片 7" descr="Screenshot_20170725-145722.png"/>
          <p:cNvPicPr>
            <a:picLocks noChangeAspect="1"/>
          </p:cNvPicPr>
          <p:nvPr/>
        </p:nvPicPr>
        <p:blipFill>
          <a:blip r:embed="rId4" cstate="print"/>
          <a:stretch>
            <a:fillRect/>
          </a:stretch>
        </p:blipFill>
        <p:spPr>
          <a:xfrm>
            <a:off x="7896560" y="3333324"/>
            <a:ext cx="1805772" cy="3210262"/>
          </a:xfrm>
          <a:prstGeom prst="rect">
            <a:avLst/>
          </a:prstGeom>
        </p:spPr>
      </p:pic>
      <p:sp>
        <p:nvSpPr>
          <p:cNvPr id="9" name="圓角矩形 8"/>
          <p:cNvSpPr/>
          <p:nvPr/>
        </p:nvSpPr>
        <p:spPr>
          <a:xfrm>
            <a:off x="8272798" y="5813383"/>
            <a:ext cx="1053296" cy="850741"/>
          </a:xfrm>
          <a:prstGeom prst="roundRect">
            <a:avLst/>
          </a:prstGeom>
          <a:solidFill>
            <a:srgbClr val="FF0000">
              <a:alpha val="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右箭號 5">
            <a:extLst>
              <a:ext uri="{FF2B5EF4-FFF2-40B4-BE49-F238E27FC236}">
                <a16:creationId xmlns:a16="http://schemas.microsoft.com/office/drawing/2014/main" id="{1EBF59B6-06CF-2AFD-CB7B-95146C6A741F}"/>
              </a:ext>
            </a:extLst>
          </p:cNvPr>
          <p:cNvSpPr/>
          <p:nvPr/>
        </p:nvSpPr>
        <p:spPr>
          <a:xfrm rot="12323311">
            <a:off x="5284049" y="5533409"/>
            <a:ext cx="431760" cy="329477"/>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Screenshot_20170725-150657.png"/>
          <p:cNvPicPr>
            <a:picLocks noChangeAspect="1"/>
          </p:cNvPicPr>
          <p:nvPr/>
        </p:nvPicPr>
        <p:blipFill>
          <a:blip r:embed="rId2" cstate="print"/>
          <a:srcRect b="52068"/>
          <a:stretch>
            <a:fillRect/>
          </a:stretch>
        </p:blipFill>
        <p:spPr>
          <a:xfrm>
            <a:off x="1109632" y="2094823"/>
            <a:ext cx="3898790" cy="3322288"/>
          </a:xfrm>
          <a:prstGeom prst="rect">
            <a:avLst/>
          </a:prstGeom>
        </p:spPr>
      </p:pic>
      <p:sp>
        <p:nvSpPr>
          <p:cNvPr id="2" name="標題 1"/>
          <p:cNvSpPr>
            <a:spLocks noGrp="1"/>
          </p:cNvSpPr>
          <p:nvPr>
            <p:ph type="title"/>
          </p:nvPr>
        </p:nvSpPr>
        <p:spPr>
          <a:xfrm>
            <a:off x="1124124" y="1125376"/>
            <a:ext cx="10229675" cy="565312"/>
          </a:xfrm>
        </p:spPr>
        <p:txBody>
          <a:bodyPr>
            <a:normAutofit/>
          </a:bodyPr>
          <a:lstStyle/>
          <a:p>
            <a:r>
              <a:rPr lang="en-US" altLang="zh-TW" sz="2000" b="1" dirty="0"/>
              <a:t>Once connected, check the device S/N number first to make sure is communication is good</a:t>
            </a:r>
            <a:endParaRPr lang="zh-TW" altLang="en-US" sz="2000" b="1" dirty="0"/>
          </a:p>
        </p:txBody>
      </p:sp>
      <p:pic>
        <p:nvPicPr>
          <p:cNvPr id="5" name="內容版面配置區 4" descr="Screenshot_20170725-150648.png"/>
          <p:cNvPicPr>
            <a:picLocks noGrp="1" noChangeAspect="1"/>
          </p:cNvPicPr>
          <p:nvPr>
            <p:ph idx="1"/>
          </p:nvPr>
        </p:nvPicPr>
        <p:blipFill>
          <a:blip r:embed="rId3" cstate="print"/>
          <a:stretch>
            <a:fillRect/>
          </a:stretch>
        </p:blipFill>
        <p:spPr>
          <a:xfrm>
            <a:off x="5550747" y="1879960"/>
            <a:ext cx="2167124" cy="3852664"/>
          </a:xfrm>
        </p:spPr>
      </p:pic>
      <p:sp>
        <p:nvSpPr>
          <p:cNvPr id="6" name="向右箭號 5"/>
          <p:cNvSpPr/>
          <p:nvPr/>
        </p:nvSpPr>
        <p:spPr>
          <a:xfrm rot="12323311">
            <a:off x="4792542" y="2512912"/>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右箭號 5">
            <a:extLst>
              <a:ext uri="{FF2B5EF4-FFF2-40B4-BE49-F238E27FC236}">
                <a16:creationId xmlns:a16="http://schemas.microsoft.com/office/drawing/2014/main" id="{F8657F87-02B7-CB13-755C-B2A72FF645CE}"/>
              </a:ext>
            </a:extLst>
          </p:cNvPr>
          <p:cNvSpPr/>
          <p:nvPr/>
        </p:nvSpPr>
        <p:spPr>
          <a:xfrm rot="12323311">
            <a:off x="7419403" y="2821170"/>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向右箭號 5">
            <a:extLst>
              <a:ext uri="{FF2B5EF4-FFF2-40B4-BE49-F238E27FC236}">
                <a16:creationId xmlns:a16="http://schemas.microsoft.com/office/drawing/2014/main" id="{2C9B47C0-853E-9D9B-3391-F406639B3843}"/>
              </a:ext>
            </a:extLst>
          </p:cNvPr>
          <p:cNvSpPr/>
          <p:nvPr/>
        </p:nvSpPr>
        <p:spPr>
          <a:xfrm rot="12323311">
            <a:off x="3210571" y="4089104"/>
            <a:ext cx="431760" cy="329477"/>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0386" y="1149292"/>
            <a:ext cx="10493414" cy="541396"/>
          </a:xfrm>
        </p:spPr>
        <p:txBody>
          <a:bodyPr>
            <a:normAutofit/>
          </a:bodyPr>
          <a:lstStyle/>
          <a:p>
            <a:r>
              <a:rPr lang="en-US" altLang="zh-TW" sz="2000" b="1" dirty="0"/>
              <a:t>Start MSR/Contactless transaction test </a:t>
            </a:r>
            <a:endParaRPr lang="zh-TW" altLang="en-US" sz="2000" b="1" dirty="0"/>
          </a:p>
        </p:txBody>
      </p:sp>
      <p:sp>
        <p:nvSpPr>
          <p:cNvPr id="3" name="內容版面配置區 2"/>
          <p:cNvSpPr>
            <a:spLocks noGrp="1"/>
          </p:cNvSpPr>
          <p:nvPr>
            <p:ph idx="1"/>
          </p:nvPr>
        </p:nvSpPr>
        <p:spPr>
          <a:xfrm>
            <a:off x="838200" y="1940421"/>
            <a:ext cx="3029125" cy="4236541"/>
          </a:xfrm>
        </p:spPr>
        <p:txBody>
          <a:bodyPr>
            <a:normAutofit/>
          </a:bodyPr>
          <a:lstStyle/>
          <a:p>
            <a:r>
              <a:rPr lang="en-US" altLang="zh-TW" sz="1800" dirty="0"/>
              <a:t>Press Swipe/Tap</a:t>
            </a:r>
            <a:endParaRPr lang="zh-TW" altLang="en-US" sz="1800" dirty="0"/>
          </a:p>
        </p:txBody>
      </p:sp>
      <p:pic>
        <p:nvPicPr>
          <p:cNvPr id="4" name="圖片 3" descr="Screenshot_20170725-160115.png"/>
          <p:cNvPicPr>
            <a:picLocks noChangeAspect="1"/>
          </p:cNvPicPr>
          <p:nvPr/>
        </p:nvPicPr>
        <p:blipFill>
          <a:blip r:embed="rId2" cstate="print"/>
          <a:stretch>
            <a:fillRect/>
          </a:stretch>
        </p:blipFill>
        <p:spPr>
          <a:xfrm>
            <a:off x="963473" y="2522863"/>
            <a:ext cx="2383054" cy="4236541"/>
          </a:xfrm>
          <a:prstGeom prst="rect">
            <a:avLst/>
          </a:prstGeom>
        </p:spPr>
      </p:pic>
      <p:sp>
        <p:nvSpPr>
          <p:cNvPr id="5" name="向右箭號 4"/>
          <p:cNvSpPr/>
          <p:nvPr/>
        </p:nvSpPr>
        <p:spPr>
          <a:xfrm rot="12323311">
            <a:off x="1660778" y="6503010"/>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descr="Screenshot_20170725-145733.png"/>
          <p:cNvPicPr>
            <a:picLocks noChangeAspect="1"/>
          </p:cNvPicPr>
          <p:nvPr/>
        </p:nvPicPr>
        <p:blipFill>
          <a:blip r:embed="rId3" cstate="print"/>
          <a:stretch>
            <a:fillRect/>
          </a:stretch>
        </p:blipFill>
        <p:spPr>
          <a:xfrm>
            <a:off x="4210923" y="2522863"/>
            <a:ext cx="2375359" cy="4222861"/>
          </a:xfrm>
          <a:prstGeom prst="rect">
            <a:avLst/>
          </a:prstGeom>
        </p:spPr>
      </p:pic>
      <p:sp>
        <p:nvSpPr>
          <p:cNvPr id="8" name="內容版面配置區 2"/>
          <p:cNvSpPr txBox="1">
            <a:spLocks/>
          </p:cNvSpPr>
          <p:nvPr/>
        </p:nvSpPr>
        <p:spPr>
          <a:xfrm>
            <a:off x="3992566" y="1940421"/>
            <a:ext cx="3389190" cy="464557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TW" dirty="0"/>
              <a:t>Waiting for swipe/tap</a:t>
            </a:r>
            <a:endParaRPr kumimoji="0" lang="zh-TW" alt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9" name="內容版面配置區 2"/>
          <p:cNvSpPr txBox="1">
            <a:spLocks/>
          </p:cNvSpPr>
          <p:nvPr/>
        </p:nvSpPr>
        <p:spPr>
          <a:xfrm>
            <a:off x="7852095" y="1940421"/>
            <a:ext cx="3479519" cy="476325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TW" noProof="0" dirty="0"/>
              <a:t>The leftmost LED in the front will be ON</a:t>
            </a:r>
            <a:endParaRPr kumimoji="0" lang="zh-TW" alt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圖片 9" descr="IMG_0064.JPG"/>
          <p:cNvPicPr>
            <a:picLocks noChangeAspect="1"/>
          </p:cNvPicPr>
          <p:nvPr/>
        </p:nvPicPr>
        <p:blipFill>
          <a:blip r:embed="rId4" cstate="print"/>
          <a:srcRect l="20978" t="4976" r="5109" b="11546"/>
          <a:stretch>
            <a:fillRect/>
          </a:stretch>
        </p:blipFill>
        <p:spPr>
          <a:xfrm rot="5400000">
            <a:off x="7752969" y="2797689"/>
            <a:ext cx="3593878" cy="30442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093808"/>
            <a:ext cx="10515600" cy="596880"/>
          </a:xfrm>
        </p:spPr>
        <p:txBody>
          <a:bodyPr>
            <a:normAutofit/>
          </a:bodyPr>
          <a:lstStyle/>
          <a:p>
            <a:r>
              <a:rPr lang="en-US" altLang="zh-TW" sz="1800" b="1" dirty="0"/>
              <a:t>Start MSR/Contactless transaction test (Cont.) </a:t>
            </a:r>
            <a:endParaRPr lang="zh-TW" altLang="en-US" sz="1800" b="1" dirty="0"/>
          </a:p>
        </p:txBody>
      </p:sp>
      <p:sp>
        <p:nvSpPr>
          <p:cNvPr id="3" name="內容版面配置區 2"/>
          <p:cNvSpPr>
            <a:spLocks noGrp="1"/>
          </p:cNvSpPr>
          <p:nvPr>
            <p:ph idx="1"/>
          </p:nvPr>
        </p:nvSpPr>
        <p:spPr>
          <a:xfrm>
            <a:off x="838200" y="1812022"/>
            <a:ext cx="3168715" cy="4364941"/>
          </a:xfrm>
        </p:spPr>
        <p:txBody>
          <a:bodyPr>
            <a:normAutofit/>
          </a:bodyPr>
          <a:lstStyle/>
          <a:p>
            <a:r>
              <a:rPr lang="en-US" altLang="zh-TW" sz="1800" dirty="0"/>
              <a:t>Swipe/Tap a Card</a:t>
            </a:r>
            <a:endParaRPr lang="zh-TW" altLang="en-US" sz="1800" dirty="0"/>
          </a:p>
        </p:txBody>
      </p:sp>
      <p:sp>
        <p:nvSpPr>
          <p:cNvPr id="8" name="內容版面配置區 2"/>
          <p:cNvSpPr txBox="1">
            <a:spLocks/>
          </p:cNvSpPr>
          <p:nvPr/>
        </p:nvSpPr>
        <p:spPr>
          <a:xfrm>
            <a:off x="4144160" y="1954635"/>
            <a:ext cx="7430523" cy="463136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TW" dirty="0"/>
              <a:t>Reader will sound a long Beep with 4 front LEDs turned on and show the related card information when the card is being read successfully. </a:t>
            </a:r>
            <a:endParaRPr kumimoji="0" lang="zh-TW" alt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圖片 9" descr="IMG_0083.JPG"/>
          <p:cNvPicPr>
            <a:picLocks noChangeAspect="1"/>
          </p:cNvPicPr>
          <p:nvPr/>
        </p:nvPicPr>
        <p:blipFill>
          <a:blip r:embed="rId2" cstate="print"/>
          <a:srcRect l="28867" t="3131"/>
          <a:stretch>
            <a:fillRect/>
          </a:stretch>
        </p:blipFill>
        <p:spPr>
          <a:xfrm rot="5400000">
            <a:off x="4262324" y="2660061"/>
            <a:ext cx="3513218" cy="3588258"/>
          </a:xfrm>
          <a:prstGeom prst="rect">
            <a:avLst/>
          </a:prstGeom>
        </p:spPr>
      </p:pic>
      <p:pic>
        <p:nvPicPr>
          <p:cNvPr id="11" name="圖片 10" descr="IMG_0090.JPG"/>
          <p:cNvPicPr>
            <a:picLocks noChangeAspect="1"/>
          </p:cNvPicPr>
          <p:nvPr/>
        </p:nvPicPr>
        <p:blipFill>
          <a:blip r:embed="rId3" cstate="print"/>
          <a:srcRect l="8017" t="18734" r="29831" b="23713"/>
          <a:stretch>
            <a:fillRect/>
          </a:stretch>
        </p:blipFill>
        <p:spPr>
          <a:xfrm rot="5400000">
            <a:off x="257596" y="2815604"/>
            <a:ext cx="4299876" cy="2986268"/>
          </a:xfrm>
          <a:prstGeom prst="rect">
            <a:avLst/>
          </a:prstGeom>
        </p:spPr>
      </p:pic>
      <p:pic>
        <p:nvPicPr>
          <p:cNvPr id="14" name="圖片 13" descr="Screenshot_20170725-145806.png"/>
          <p:cNvPicPr>
            <a:picLocks noChangeAspect="1"/>
          </p:cNvPicPr>
          <p:nvPr/>
        </p:nvPicPr>
        <p:blipFill>
          <a:blip r:embed="rId4" cstate="print"/>
          <a:stretch>
            <a:fillRect/>
          </a:stretch>
        </p:blipFill>
        <p:spPr>
          <a:xfrm>
            <a:off x="8285867" y="2697581"/>
            <a:ext cx="2091315" cy="37178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Screenshot_20170725-145835.png"/>
          <p:cNvPicPr>
            <a:picLocks noChangeAspect="1"/>
          </p:cNvPicPr>
          <p:nvPr/>
        </p:nvPicPr>
        <p:blipFill>
          <a:blip r:embed="rId2" cstate="print"/>
          <a:stretch>
            <a:fillRect/>
          </a:stretch>
        </p:blipFill>
        <p:spPr>
          <a:xfrm>
            <a:off x="1026835" y="2062228"/>
            <a:ext cx="2347129" cy="4172673"/>
          </a:xfrm>
          <a:prstGeom prst="rect">
            <a:avLst/>
          </a:prstGeom>
        </p:spPr>
      </p:pic>
      <p:sp>
        <p:nvSpPr>
          <p:cNvPr id="2" name="標題 1"/>
          <p:cNvSpPr>
            <a:spLocks noGrp="1"/>
          </p:cNvSpPr>
          <p:nvPr>
            <p:ph type="title"/>
          </p:nvPr>
        </p:nvSpPr>
        <p:spPr>
          <a:xfrm>
            <a:off x="1281868" y="1085316"/>
            <a:ext cx="10071931" cy="605372"/>
          </a:xfrm>
        </p:spPr>
        <p:txBody>
          <a:bodyPr>
            <a:normAutofit/>
          </a:bodyPr>
          <a:lstStyle/>
          <a:p>
            <a:r>
              <a:rPr lang="en-US" altLang="zh-TW" sz="2000" b="1" dirty="0"/>
              <a:t>Start EMV Contact transaction test </a:t>
            </a:r>
            <a:endParaRPr lang="zh-TW" altLang="en-US" sz="2000" b="1" dirty="0"/>
          </a:p>
        </p:txBody>
      </p:sp>
      <p:sp>
        <p:nvSpPr>
          <p:cNvPr id="3" name="內容版面配置區 2"/>
          <p:cNvSpPr>
            <a:spLocks noGrp="1"/>
          </p:cNvSpPr>
          <p:nvPr>
            <p:ph idx="1"/>
          </p:nvPr>
        </p:nvSpPr>
        <p:spPr>
          <a:xfrm>
            <a:off x="838200" y="1690687"/>
            <a:ext cx="5074019" cy="4624655"/>
          </a:xfrm>
        </p:spPr>
        <p:txBody>
          <a:bodyPr/>
          <a:lstStyle/>
          <a:p>
            <a:r>
              <a:rPr lang="en-US" altLang="zh-TW" sz="1800" dirty="0"/>
              <a:t>Select the command from the 3-dotted menu:</a:t>
            </a:r>
          </a:p>
          <a:p>
            <a:pPr>
              <a:buNone/>
            </a:pPr>
            <a:r>
              <a:rPr lang="en-US" altLang="zh-TW" dirty="0"/>
              <a:t> </a:t>
            </a:r>
            <a:endParaRPr lang="zh-TW" altLang="en-US" dirty="0"/>
          </a:p>
        </p:txBody>
      </p:sp>
      <p:sp>
        <p:nvSpPr>
          <p:cNvPr id="5" name="向右箭號 4"/>
          <p:cNvSpPr/>
          <p:nvPr/>
        </p:nvSpPr>
        <p:spPr>
          <a:xfrm rot="12323311">
            <a:off x="3060498" y="4390774"/>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p:cNvSpPr txBox="1">
            <a:spLocks/>
          </p:cNvSpPr>
          <p:nvPr/>
        </p:nvSpPr>
        <p:spPr>
          <a:xfrm>
            <a:off x="6096000" y="1690688"/>
            <a:ext cx="5945024" cy="491575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TW" dirty="0"/>
              <a:t>Insert the Card: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ltLang="zh-TW" sz="28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TW" alt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圖片 10" descr="Screenshot_20170725-150025.png"/>
          <p:cNvPicPr>
            <a:picLocks noChangeAspect="1"/>
          </p:cNvPicPr>
          <p:nvPr/>
        </p:nvPicPr>
        <p:blipFill>
          <a:blip r:embed="rId3" cstate="print"/>
          <a:stretch>
            <a:fillRect/>
          </a:stretch>
        </p:blipFill>
        <p:spPr>
          <a:xfrm>
            <a:off x="3475509" y="2062228"/>
            <a:ext cx="2338462" cy="4157265"/>
          </a:xfrm>
          <a:prstGeom prst="rect">
            <a:avLst/>
          </a:prstGeom>
        </p:spPr>
      </p:pic>
      <p:pic>
        <p:nvPicPr>
          <p:cNvPr id="12" name="圖片 11" descr="Screenshot_20170725-150036.png"/>
          <p:cNvPicPr>
            <a:picLocks noChangeAspect="1"/>
          </p:cNvPicPr>
          <p:nvPr/>
        </p:nvPicPr>
        <p:blipFill>
          <a:blip r:embed="rId4" cstate="print"/>
          <a:stretch>
            <a:fillRect/>
          </a:stretch>
        </p:blipFill>
        <p:spPr>
          <a:xfrm>
            <a:off x="6219444" y="2032474"/>
            <a:ext cx="2331275" cy="4144489"/>
          </a:xfrm>
          <a:prstGeom prst="rect">
            <a:avLst/>
          </a:prstGeom>
        </p:spPr>
      </p:pic>
      <p:pic>
        <p:nvPicPr>
          <p:cNvPr id="13" name="圖片 12" descr="Screenshot_20170725-150048.png"/>
          <p:cNvPicPr>
            <a:picLocks noChangeAspect="1"/>
          </p:cNvPicPr>
          <p:nvPr/>
        </p:nvPicPr>
        <p:blipFill>
          <a:blip r:embed="rId5" cstate="print"/>
          <a:stretch>
            <a:fillRect/>
          </a:stretch>
        </p:blipFill>
        <p:spPr>
          <a:xfrm>
            <a:off x="9334795" y="2032474"/>
            <a:ext cx="2201801" cy="3914313"/>
          </a:xfrm>
          <a:prstGeom prst="rect">
            <a:avLst/>
          </a:prstGeom>
        </p:spPr>
      </p:pic>
      <p:pic>
        <p:nvPicPr>
          <p:cNvPr id="14" name="圖片 13" descr="IMG_0110.JPG"/>
          <p:cNvPicPr>
            <a:picLocks noChangeAspect="1"/>
          </p:cNvPicPr>
          <p:nvPr/>
        </p:nvPicPr>
        <p:blipFill>
          <a:blip r:embed="rId6" cstate="print"/>
          <a:srcRect l="30346" t="25281" r="18745" b="16191"/>
          <a:stretch>
            <a:fillRect/>
          </a:stretch>
        </p:blipFill>
        <p:spPr>
          <a:xfrm>
            <a:off x="6230978" y="3369178"/>
            <a:ext cx="2920036" cy="2517787"/>
          </a:xfrm>
          <a:prstGeom prst="rect">
            <a:avLst/>
          </a:prstGeom>
        </p:spPr>
      </p:pic>
      <p:sp>
        <p:nvSpPr>
          <p:cNvPr id="4" name="向右箭號 4">
            <a:extLst>
              <a:ext uri="{FF2B5EF4-FFF2-40B4-BE49-F238E27FC236}">
                <a16:creationId xmlns:a16="http://schemas.microsoft.com/office/drawing/2014/main" id="{01AD5584-0B54-506A-5C42-BC42133D7336}"/>
              </a:ext>
            </a:extLst>
          </p:cNvPr>
          <p:cNvSpPr/>
          <p:nvPr/>
        </p:nvSpPr>
        <p:spPr>
          <a:xfrm rot="12323311">
            <a:off x="5122152" y="4635286"/>
            <a:ext cx="431760" cy="336392"/>
          </a:xfrm>
          <a:prstGeom prst="rightArrow">
            <a:avLst>
              <a:gd name="adj1" fmla="val 32611"/>
              <a:gd name="adj2" fmla="val 652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381</Words>
  <Application>Microsoft Office PowerPoint</Application>
  <PresentationFormat>Widescreen</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VP3300 Demo</vt:lpstr>
      <vt:lpstr>Search the device’s Name from BT list of phone, there is no need to pair the device  </vt:lpstr>
      <vt:lpstr>Install and Launch VP3300 SDK Demo (included in the Android SDK package:</vt:lpstr>
      <vt:lpstr>Select VP3300(Bluetooth) after tapping the 3 dots on the top right , enter the device name found previously and press Okay</vt:lpstr>
      <vt:lpstr>Push the BT pairing button on the side of the reader</vt:lpstr>
      <vt:lpstr>Once connected, check the device S/N number first to make sure is communication is good</vt:lpstr>
      <vt:lpstr>Start MSR/Contactless transaction test </vt:lpstr>
      <vt:lpstr>Start MSR/Contactless transaction test (Cont.) </vt:lpstr>
      <vt:lpstr>Start EMV Contact transaction test </vt:lpstr>
      <vt:lpstr>Hints: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Ouyang</dc:creator>
  <cp:lastModifiedBy>Yan Mu</cp:lastModifiedBy>
  <cp:revision>18</cp:revision>
  <dcterms:created xsi:type="dcterms:W3CDTF">2017-04-05T18:41:22Z</dcterms:created>
  <dcterms:modified xsi:type="dcterms:W3CDTF">2023-01-25T19:04:41Z</dcterms:modified>
</cp:coreProperties>
</file>